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1"/>
  </p:notesMasterIdLst>
  <p:handoutMasterIdLst>
    <p:handoutMasterId r:id="rId12"/>
  </p:handoutMasterIdLst>
  <p:sldIdLst>
    <p:sldId id="306" r:id="rId2"/>
    <p:sldId id="291" r:id="rId3"/>
    <p:sldId id="292" r:id="rId4"/>
    <p:sldId id="293" r:id="rId5"/>
    <p:sldId id="294" r:id="rId6"/>
    <p:sldId id="295" r:id="rId7"/>
    <p:sldId id="321" r:id="rId8"/>
    <p:sldId id="322" r:id="rId9"/>
    <p:sldId id="29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9" autoAdjust="0"/>
    <p:restoredTop sz="82292" autoAdjust="0"/>
  </p:normalViewPr>
  <p:slideViewPr>
    <p:cSldViewPr>
      <p:cViewPr varScale="1">
        <p:scale>
          <a:sx n="51" d="100"/>
          <a:sy n="51" d="100"/>
        </p:scale>
        <p:origin x="1592" y="184"/>
      </p:cViewPr>
      <p:guideLst>
        <p:guide orient="horz" pos="2160"/>
        <p:guide pos="2880"/>
      </p:guideLst>
    </p:cSldViewPr>
  </p:slideViewPr>
  <p:outlineViewPr>
    <p:cViewPr>
      <p:scale>
        <a:sx n="33" d="100"/>
        <a:sy n="33" d="100"/>
      </p:scale>
      <p:origin x="0" y="11286"/>
    </p:cViewPr>
  </p:outlineViewPr>
  <p:notesTextViewPr>
    <p:cViewPr>
      <p:scale>
        <a:sx n="75" d="100"/>
        <a:sy n="75" d="100"/>
      </p:scale>
      <p:origin x="0" y="0"/>
    </p:cViewPr>
  </p:notesTextViewPr>
  <p:sorterViewPr>
    <p:cViewPr>
      <p:scale>
        <a:sx n="66" d="100"/>
        <a:sy n="66" d="100"/>
      </p:scale>
      <p:origin x="0" y="0"/>
    </p:cViewPr>
  </p:sorterViewPr>
  <p:notesViewPr>
    <p:cSldViewPr>
      <p:cViewPr varScale="1">
        <p:scale>
          <a:sx n="69" d="100"/>
          <a:sy n="69" d="100"/>
        </p:scale>
        <p:origin x="-231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6D9664-20EF-4BA3-BCA1-476BAAF7E81A}" type="datetimeFigureOut">
              <a:rPr lang="en-US" smtClean="0"/>
              <a:pPr/>
              <a:t>11/20/18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6771B2-45DA-4EA4-810E-973D4C0D571C}" type="slidenum">
              <a:rPr lang="en-US" smtClean="0"/>
              <a:pPr/>
              <a:t>‹#›</a:t>
            </a:fld>
            <a:endParaRPr lang="en-US" dirty="0"/>
          </a:p>
        </p:txBody>
      </p:sp>
    </p:spTree>
    <p:extLst>
      <p:ext uri="{BB962C8B-B14F-4D97-AF65-F5344CB8AC3E}">
        <p14:creationId xmlns:p14="http://schemas.microsoft.com/office/powerpoint/2010/main" val="1993937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6C8B6F-12AE-4BA6-83FB-BD5080046511}" type="datetimeFigureOut">
              <a:rPr lang="en-US" smtClean="0"/>
              <a:pPr/>
              <a:t>11/20/18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FFA2C8-6B0B-468A-AD19-036047F302A0}" type="slidenum">
              <a:rPr lang="en-US" smtClean="0"/>
              <a:pPr/>
              <a:t>‹#›</a:t>
            </a:fld>
            <a:endParaRPr lang="en-US" dirty="0"/>
          </a:p>
        </p:txBody>
      </p:sp>
    </p:spTree>
    <p:extLst>
      <p:ext uri="{BB962C8B-B14F-4D97-AF65-F5344CB8AC3E}">
        <p14:creationId xmlns:p14="http://schemas.microsoft.com/office/powerpoint/2010/main" val="1857053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600" b="1" i="1"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B98B3F7-B09B-4E89-859D-3868183157FC}" type="slidenum">
              <a:rPr lang="en-US" smtClean="0"/>
              <a:pPr/>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98B3F7-B09B-4E89-859D-3868183157FC}" type="slidenum">
              <a:rPr lang="en-US" smtClean="0"/>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5" name="Footer Placeholder 4"/>
          <p:cNvSpPr>
            <a:spLocks noGrp="1"/>
          </p:cNvSpPr>
          <p:nvPr>
            <p:ph type="ftr" sz="quarter" idx="11"/>
          </p:nvPr>
        </p:nvSpPr>
        <p:spPr>
          <a:xfrm>
            <a:off x="800100" y="6172200"/>
            <a:ext cx="4000500" cy="457200"/>
          </a:xfrm>
        </p:spPr>
        <p:txBody>
          <a:bodyPr/>
          <a:lstStyle/>
          <a:p>
            <a:endParaRPr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B98B3F7-B09B-4E89-859D-3868183157FC}"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98B3F7-B09B-4E89-859D-3868183157FC}" type="slidenum">
              <a:rPr lang="en-US" smtClean="0"/>
              <a:pPr/>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98B3F7-B09B-4E89-859D-3868183157FC}" type="slidenum">
              <a:rPr lang="en-US" smtClean="0"/>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98B3F7-B09B-4E89-859D-3868183157FC}" type="slidenum">
              <a:rPr lang="en-US" smtClean="0"/>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6" name="Footer Placeholder 5"/>
          <p:cNvSpPr>
            <a:spLocks noGrp="1"/>
          </p:cNvSpPr>
          <p:nvPr>
            <p:ph type="ftr" sz="quarter" idx="11"/>
          </p:nvPr>
        </p:nvSpPr>
        <p:spPr>
          <a:xfrm>
            <a:off x="914400" y="6172200"/>
            <a:ext cx="3886200" cy="457200"/>
          </a:xfrm>
        </p:spPr>
        <p:txBody>
          <a:bodyPr/>
          <a:lstStyle/>
          <a:p>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FB98B3F7-B09B-4E89-859D-3868183157FC}" type="slidenum">
              <a:rPr lang="en-US" smtClean="0"/>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1CE366C-0F35-4959-9CD8-CA409AAAA20E}" type="datetimeFigureOut">
              <a:rPr lang="en-US" smtClean="0"/>
              <a:pPr/>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1CE366C-0F35-4959-9CD8-CA409AAAA20E}" type="datetimeFigureOut">
              <a:rPr lang="en-US" smtClean="0"/>
              <a:pPr/>
              <a:t>11/20/18</a:t>
            </a:fld>
            <a:endParaRPr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B98B3F7-B09B-4E89-859D-3868183157F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a:t>Part 2</a:t>
            </a:r>
            <a:br>
              <a:rPr lang="en-US" sz="3200" b="1" dirty="0"/>
            </a:br>
            <a:r>
              <a:rPr lang="en-US" sz="3200" b="1" dirty="0"/>
              <a:t>IMC Strategy Recommendations</a:t>
            </a:r>
          </a:p>
        </p:txBody>
      </p:sp>
      <p:sp>
        <p:nvSpPr>
          <p:cNvPr id="3" name="Content Placeholder 2"/>
          <p:cNvSpPr>
            <a:spLocks noGrp="1"/>
          </p:cNvSpPr>
          <p:nvPr>
            <p:ph sz="quarter" idx="1"/>
          </p:nvPr>
        </p:nvSpPr>
        <p:spPr/>
        <p:txBody>
          <a:bodyPr>
            <a:normAutofit/>
          </a:bodyPr>
          <a:lstStyle/>
          <a:p>
            <a:r>
              <a:rPr lang="en-US" dirty="0"/>
              <a:t>Goal #1 of Part 2 is to provide direction on the overall creative message design and structure. This is called the Creative Brief and discussed in detail in chapters 8 &amp; 12.</a:t>
            </a:r>
          </a:p>
          <a:p>
            <a:r>
              <a:rPr lang="en-US" dirty="0"/>
              <a:t>Goal #2 is to provide recommendations on broad media channels to use.</a:t>
            </a:r>
          </a:p>
          <a:p>
            <a:r>
              <a:rPr lang="en-US" dirty="0"/>
              <a:t>Goal #3 is to identify the feedback metrics that you recommend using to measure the effectiveness of the plan.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2400" b="1" dirty="0"/>
            </a:br>
            <a:br>
              <a:rPr lang="en-US" sz="2400" b="1" dirty="0"/>
            </a:br>
            <a:br>
              <a:rPr lang="en-US" sz="2400" b="1" dirty="0"/>
            </a:br>
            <a:r>
              <a:rPr lang="en-US" sz="2400" b="1" dirty="0"/>
              <a:t>Part 2.1 Communications Strategy Recommendations -Overall Message Design</a:t>
            </a:r>
            <a:br>
              <a:rPr lang="en-US" sz="2400" dirty="0"/>
            </a:br>
            <a:endParaRPr lang="en-US" sz="2400" dirty="0"/>
          </a:p>
        </p:txBody>
      </p:sp>
      <p:sp>
        <p:nvSpPr>
          <p:cNvPr id="4" name="Content Placeholder 3"/>
          <p:cNvSpPr>
            <a:spLocks noGrp="1"/>
          </p:cNvSpPr>
          <p:nvPr>
            <p:ph sz="quarter" idx="1"/>
          </p:nvPr>
        </p:nvSpPr>
        <p:spPr/>
        <p:txBody>
          <a:bodyPr/>
          <a:lstStyle/>
          <a:p>
            <a:pPr>
              <a:buNone/>
            </a:pPr>
            <a:r>
              <a:rPr lang="en-US" dirty="0"/>
              <a:t>What is the key “Big Idea” you want integrated in all the messages?</a:t>
            </a:r>
          </a:p>
          <a:p>
            <a:pPr>
              <a:buNone/>
            </a:pPr>
            <a:r>
              <a:rPr lang="en-US" dirty="0"/>
              <a:t>What is the key promise and supporting reasons why.</a:t>
            </a:r>
          </a:p>
          <a:p>
            <a:pPr>
              <a:buNone/>
            </a:pPr>
            <a:r>
              <a:rPr lang="en-US" dirty="0"/>
              <a:t>What call to action do you want used, example: go to website URL, phone #, etc.</a:t>
            </a:r>
          </a:p>
          <a:p>
            <a:pPr>
              <a:buNone/>
            </a:pPr>
            <a:r>
              <a:rPr lang="en-US" dirty="0"/>
              <a:t>What are the </a:t>
            </a:r>
            <a:r>
              <a:rPr lang="en-US" dirty="0" err="1"/>
              <a:t>mandatories</a:t>
            </a:r>
            <a:r>
              <a:rPr lang="en-US" dirty="0"/>
              <a:t>, or constraints that need to be included in the messages; such as logo, tag lines, warning labels, drug interactions, etc.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t>Part 2.a.  Marketing Communications Strategy Recommendations</a:t>
            </a:r>
            <a:br>
              <a:rPr lang="en-US" sz="2400" b="1" dirty="0"/>
            </a:br>
            <a:r>
              <a:rPr lang="en-US" sz="2400" b="1" dirty="0"/>
              <a:t>	Message Content</a:t>
            </a:r>
          </a:p>
        </p:txBody>
      </p:sp>
      <p:sp>
        <p:nvSpPr>
          <p:cNvPr id="3" name="Content Placeholder 2"/>
          <p:cNvSpPr>
            <a:spLocks noGrp="1"/>
          </p:cNvSpPr>
          <p:nvPr>
            <p:ph sz="quarter" idx="1"/>
          </p:nvPr>
        </p:nvSpPr>
        <p:spPr/>
        <p:txBody>
          <a:bodyPr>
            <a:normAutofit lnSpcReduction="10000"/>
          </a:bodyPr>
          <a:lstStyle/>
          <a:p>
            <a:pPr>
              <a:buNone/>
            </a:pPr>
            <a:r>
              <a:rPr lang="en-US" dirty="0"/>
              <a:t>This is where you say what you want to say about the product, for example:</a:t>
            </a:r>
          </a:p>
          <a:p>
            <a:r>
              <a:rPr lang="en-US" dirty="0"/>
              <a:t>What specific product information is critical</a:t>
            </a:r>
          </a:p>
          <a:p>
            <a:r>
              <a:rPr lang="en-US" dirty="0"/>
              <a:t>What differentiates this product from its competitors</a:t>
            </a:r>
          </a:p>
          <a:p>
            <a:r>
              <a:rPr lang="en-US" dirty="0"/>
              <a:t>What appeals should be used (emotional, rational, sex, ethical, etc.)</a:t>
            </a:r>
          </a:p>
          <a:p>
            <a:r>
              <a:rPr lang="en-US" dirty="0"/>
              <a:t>What buyer readiness stage is your target audience in</a:t>
            </a:r>
          </a:p>
          <a:p>
            <a:r>
              <a:rPr lang="en-US" dirty="0"/>
              <a:t>What disclaimers need to be used (put this detailed/legal information in the Exhibits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t>Part 2.b. Marketing Strategy Recommendations</a:t>
            </a:r>
            <a:br>
              <a:rPr lang="en-US" sz="2400" b="1" dirty="0"/>
            </a:br>
            <a:r>
              <a:rPr lang="en-US" sz="2400" b="1" dirty="0"/>
              <a:t>	Message Structure</a:t>
            </a:r>
          </a:p>
        </p:txBody>
      </p:sp>
      <p:sp>
        <p:nvSpPr>
          <p:cNvPr id="3" name="Content Placeholder 2"/>
          <p:cNvSpPr>
            <a:spLocks noGrp="1"/>
          </p:cNvSpPr>
          <p:nvPr>
            <p:ph sz="quarter" idx="1"/>
          </p:nvPr>
        </p:nvSpPr>
        <p:spPr/>
        <p:txBody>
          <a:bodyPr>
            <a:normAutofit lnSpcReduction="10000"/>
          </a:bodyPr>
          <a:lstStyle/>
          <a:p>
            <a:pPr>
              <a:buNone/>
            </a:pPr>
            <a:r>
              <a:rPr lang="en-US" dirty="0"/>
              <a:t>Provide strategic direction on how to deliver the key message to the copywriter and art director. You are not writing copy for the ads; that is for the creative team, for ex:</a:t>
            </a:r>
          </a:p>
          <a:p>
            <a:r>
              <a:rPr lang="en-US" dirty="0"/>
              <a:t>Use one or two-sided arguments</a:t>
            </a:r>
          </a:p>
          <a:p>
            <a:r>
              <a:rPr lang="en-US" dirty="0"/>
              <a:t>Draw a conclusion or leave it to the target audience</a:t>
            </a:r>
          </a:p>
          <a:p>
            <a:r>
              <a:rPr lang="en-US" dirty="0"/>
              <a:t>Whether to present the strongest argument first or last</a:t>
            </a:r>
          </a:p>
          <a:p>
            <a:r>
              <a:rPr lang="en-US" dirty="0"/>
              <a:t>If you want comparative messages used, need to provide competitors &amp; products.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t>Part 2.c. Marketing Communications Strategy Recommendations</a:t>
            </a:r>
            <a:br>
              <a:rPr lang="en-US" sz="2400" b="1" dirty="0"/>
            </a:br>
            <a:r>
              <a:rPr lang="en-US" sz="2400" b="1" dirty="0"/>
              <a:t>	Format/</a:t>
            </a:r>
            <a:r>
              <a:rPr lang="en-US" sz="2400" b="1" dirty="0" err="1"/>
              <a:t>executional</a:t>
            </a:r>
            <a:r>
              <a:rPr lang="en-US" sz="2400" b="1" dirty="0"/>
              <a:t> framework</a:t>
            </a:r>
          </a:p>
        </p:txBody>
      </p:sp>
      <p:sp>
        <p:nvSpPr>
          <p:cNvPr id="3" name="Content Placeholder 2"/>
          <p:cNvSpPr>
            <a:spLocks noGrp="1"/>
          </p:cNvSpPr>
          <p:nvPr>
            <p:ph sz="quarter" idx="1"/>
          </p:nvPr>
        </p:nvSpPr>
        <p:spPr/>
        <p:txBody>
          <a:bodyPr/>
          <a:lstStyle/>
          <a:p>
            <a:pPr>
              <a:buNone/>
            </a:pPr>
            <a:r>
              <a:rPr lang="en-US" dirty="0"/>
              <a:t>2-parts to this analysis need to be provided:</a:t>
            </a:r>
          </a:p>
          <a:p>
            <a:pPr>
              <a:buNone/>
            </a:pPr>
            <a:endParaRPr lang="en-US" dirty="0"/>
          </a:p>
          <a:p>
            <a:r>
              <a:rPr lang="en-US" dirty="0"/>
              <a:t>Identify what formats the ad message should be in (30 or 60 sec. </a:t>
            </a:r>
            <a:r>
              <a:rPr lang="en-US" dirty="0" err="1"/>
              <a:t>tv</a:t>
            </a:r>
            <a:r>
              <a:rPr lang="en-US" dirty="0"/>
              <a:t> spot, full page or partial ads, etc.)</a:t>
            </a:r>
          </a:p>
          <a:p>
            <a:r>
              <a:rPr lang="en-US" dirty="0"/>
              <a:t>What </a:t>
            </a:r>
            <a:r>
              <a:rPr lang="en-US" dirty="0" err="1"/>
              <a:t>executional</a:t>
            </a:r>
            <a:r>
              <a:rPr lang="en-US" dirty="0"/>
              <a:t> framework you believe will work best (lifestyle, scientific, testimonial, demonstration, slice-of-life)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t>Part 2.d. Marketing Communications Strategy Recommendations</a:t>
            </a:r>
            <a:br>
              <a:rPr lang="en-US" sz="2400" b="1" dirty="0"/>
            </a:br>
            <a:r>
              <a:rPr lang="en-US" sz="2400" b="1" dirty="0"/>
              <a:t>	Media Channels</a:t>
            </a:r>
          </a:p>
        </p:txBody>
      </p:sp>
      <p:sp>
        <p:nvSpPr>
          <p:cNvPr id="3" name="Content Placeholder 2"/>
          <p:cNvSpPr>
            <a:spLocks noGrp="1"/>
          </p:cNvSpPr>
          <p:nvPr>
            <p:ph sz="quarter" idx="1"/>
          </p:nvPr>
        </p:nvSpPr>
        <p:spPr/>
        <p:txBody>
          <a:bodyPr>
            <a:normAutofit fontScale="92500" lnSpcReduction="20000"/>
          </a:bodyPr>
          <a:lstStyle/>
          <a:p>
            <a:pPr>
              <a:buNone/>
            </a:pPr>
            <a:r>
              <a:rPr lang="en-US" sz="2400" dirty="0"/>
              <a:t>The integrated marketing communications perspective stresses careful strategic blending of many media tools to be sure that the message touches the target audience in the same way wherever this interaction takes place-refer to </a:t>
            </a:r>
            <a:r>
              <a:rPr lang="en-US" sz="2400" dirty="0" err="1"/>
              <a:t>ch</a:t>
            </a:r>
            <a:r>
              <a:rPr lang="en-US" sz="2400" dirty="0"/>
              <a:t>. 9</a:t>
            </a:r>
          </a:p>
          <a:p>
            <a:pPr>
              <a:buNone/>
            </a:pPr>
            <a:endParaRPr lang="en-US" sz="2400" dirty="0"/>
          </a:p>
          <a:p>
            <a:r>
              <a:rPr lang="en-US" sz="2400" dirty="0"/>
              <a:t>Use personal, non-personal media or both</a:t>
            </a:r>
          </a:p>
          <a:p>
            <a:r>
              <a:rPr lang="en-US" sz="2400" dirty="0"/>
              <a:t>Use traditional, non-traditional media or blend</a:t>
            </a:r>
          </a:p>
          <a:p>
            <a:r>
              <a:rPr lang="en-US" sz="2400" dirty="0"/>
              <a:t>Identify what media your direct competitors use. (Point is not to copy them, but to be aware of what they use and why)</a:t>
            </a:r>
          </a:p>
          <a:p>
            <a:r>
              <a:rPr lang="en-US" sz="2400" dirty="0"/>
              <a:t>Identify what media mix to use and why. (this should be broad, for ex. Public relations; because you will get more detailed in Part 3, for ex. Media event, press release, etc.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Part 2.e. Marketing Communications Recommendations </a:t>
            </a:r>
            <a:br>
              <a:rPr lang="en-US" sz="2400" b="1" dirty="0"/>
            </a:br>
            <a:r>
              <a:rPr lang="en-US" sz="2400" b="1" dirty="0"/>
              <a:t>	The Message Source</a:t>
            </a:r>
          </a:p>
        </p:txBody>
      </p:sp>
      <p:sp>
        <p:nvSpPr>
          <p:cNvPr id="3" name="Text Placeholder 2"/>
          <p:cNvSpPr>
            <a:spLocks noGrp="1"/>
          </p:cNvSpPr>
          <p:nvPr>
            <p:ph type="body" idx="1"/>
          </p:nvPr>
        </p:nvSpPr>
        <p:spPr>
          <a:xfrm>
            <a:off x="761999" y="2547938"/>
            <a:ext cx="7732713" cy="3852862"/>
          </a:xfrm>
        </p:spPr>
        <p:txBody>
          <a:bodyPr/>
          <a:lstStyle/>
          <a:p>
            <a:pPr>
              <a:buFont typeface="Arial" pitchFamily="34" charset="0"/>
              <a:buChar char="•"/>
            </a:pPr>
            <a:r>
              <a:rPr lang="en-US" b="1" dirty="0"/>
              <a:t> Offer direction on whether it should be a celebrity, man/woman on the street, etc. and why.</a:t>
            </a:r>
          </a:p>
          <a:p>
            <a:pPr>
              <a:buFont typeface="Arial" pitchFamily="34" charset="0"/>
              <a:buChar char="•"/>
            </a:pPr>
            <a:r>
              <a:rPr lang="en-US" b="1" dirty="0"/>
              <a:t> What source characteristics do you want, such as; trustworthy, credible, expert, etc.</a:t>
            </a:r>
          </a:p>
          <a:p>
            <a:pPr>
              <a:buFont typeface="Arial" pitchFamily="34" charset="0"/>
              <a:buChar char="•"/>
            </a:pPr>
            <a:r>
              <a:rPr lang="en-US" b="1" dirty="0"/>
              <a:t> What kind of voice talent do you want used, if you specify radio, YouTube, etc.</a:t>
            </a:r>
          </a:p>
          <a:p>
            <a:pPr>
              <a:buFont typeface="Arial" pitchFamily="34" charset="0"/>
              <a:buChar char="•"/>
            </a:pPr>
            <a:r>
              <a:rPr lang="en-US" b="1" dirty="0"/>
              <a:t> State if you want a spokesperson who has never been used by a </a:t>
            </a:r>
            <a:r>
              <a:rPr lang="en-US" b="1" dirty="0" err="1"/>
              <a:t>competitor,etc</a:t>
            </a:r>
            <a:r>
              <a:rPr lang="en-US" b="1"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t>Part 2.f Marketing Communications Recommendations</a:t>
            </a:r>
            <a:br>
              <a:rPr lang="en-US" sz="2800" b="1" dirty="0"/>
            </a:br>
            <a:r>
              <a:rPr lang="en-US" sz="2800" b="1" dirty="0"/>
              <a:t>	Feedback Metrics</a:t>
            </a:r>
          </a:p>
        </p:txBody>
      </p:sp>
      <p:sp>
        <p:nvSpPr>
          <p:cNvPr id="4" name="Content Placeholder 3"/>
          <p:cNvSpPr>
            <a:spLocks noGrp="1"/>
          </p:cNvSpPr>
          <p:nvPr>
            <p:ph sz="quarter" idx="1"/>
          </p:nvPr>
        </p:nvSpPr>
        <p:spPr/>
        <p:txBody>
          <a:bodyPr>
            <a:normAutofit fontScale="92500" lnSpcReduction="10000"/>
          </a:bodyPr>
          <a:lstStyle/>
          <a:p>
            <a:pPr>
              <a:buNone/>
            </a:pPr>
            <a:r>
              <a:rPr lang="en-US" dirty="0"/>
              <a:t>A single communications campaign can cost millions. To meet the growing demand for accountability; research and media experts have developed accurate evaluations for advertising effectiveness. (refer to ch.5)</a:t>
            </a:r>
          </a:p>
          <a:p>
            <a:r>
              <a:rPr lang="en-US" dirty="0"/>
              <a:t>Specify what internal and external measurements should be used</a:t>
            </a:r>
          </a:p>
          <a:p>
            <a:r>
              <a:rPr lang="en-US" dirty="0"/>
              <a:t>Identify the timing of the metrics &amp; if they should be pre &amp; post</a:t>
            </a:r>
          </a:p>
          <a:p>
            <a:r>
              <a:rPr lang="en-US" dirty="0"/>
              <a:t>This is also where you would share what metrics were used before and the results, but you are not responsible for it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End of Part 2</a:t>
            </a:r>
          </a:p>
        </p:txBody>
      </p:sp>
      <p:sp>
        <p:nvSpPr>
          <p:cNvPr id="3" name="Content Placeholder 2"/>
          <p:cNvSpPr>
            <a:spLocks noGrp="1"/>
          </p:cNvSpPr>
          <p:nvPr>
            <p:ph sz="quarter" idx="1"/>
          </p:nvPr>
        </p:nvSpPr>
        <p:spPr/>
        <p:txBody>
          <a:bodyPr/>
          <a:lstStyle/>
          <a:p>
            <a:r>
              <a:rPr lang="en-US" dirty="0"/>
              <a:t>Be sure the Endnotes and Bibliography have been up dated.</a:t>
            </a:r>
          </a:p>
          <a:p>
            <a:r>
              <a:rPr lang="en-US" dirty="0"/>
              <a:t>Review for any editing errors</a:t>
            </a:r>
          </a:p>
          <a:p>
            <a:r>
              <a:rPr lang="en-US" dirty="0"/>
              <a:t>Double check to be sure all the required content is provided</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2301</TotalTime>
  <Words>719</Words>
  <Application>Microsoft Macintosh PowerPoint</Application>
  <PresentationFormat>On-screen Show (4:3)</PresentationFormat>
  <Paragraphs>58</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Verdana</vt:lpstr>
      <vt:lpstr>Wingdings 2</vt:lpstr>
      <vt:lpstr>Equity</vt:lpstr>
      <vt:lpstr>Part 2 IMC Strategy Recommendations</vt:lpstr>
      <vt:lpstr>   Part 2.1 Communications Strategy Recommendations -Overall Message Design </vt:lpstr>
      <vt:lpstr>Part 2.a.  Marketing Communications Strategy Recommendations  Message Content</vt:lpstr>
      <vt:lpstr>Part 2.b. Marketing Strategy Recommendations  Message Structure</vt:lpstr>
      <vt:lpstr>Part 2.c. Marketing Communications Strategy Recommendations  Format/executional framework</vt:lpstr>
      <vt:lpstr>Part 2.d. Marketing Communications Strategy Recommendations  Media Channels</vt:lpstr>
      <vt:lpstr>Part 2.e. Marketing Communications Recommendations   The Message Source</vt:lpstr>
      <vt:lpstr>Part 2.f Marketing Communications Recommendations  Feedback Metrics</vt:lpstr>
      <vt:lpstr>End of Part 2</vt:lpstr>
    </vt:vector>
  </TitlesOfParts>
  <Company>Microsoft</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Plan Term Project Power Point Template</dc:title>
  <dc:creator>Mary Ellen Kenner</dc:creator>
  <cp:lastModifiedBy>Grey Tedford</cp:lastModifiedBy>
  <cp:revision>239</cp:revision>
  <dcterms:created xsi:type="dcterms:W3CDTF">2011-11-17T15:12:42Z</dcterms:created>
  <dcterms:modified xsi:type="dcterms:W3CDTF">2018-11-20T23:53:34Z</dcterms:modified>
</cp:coreProperties>
</file>